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8" r:id="rId12"/>
    <p:sldId id="266" r:id="rId13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6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06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83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864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08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426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862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497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896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819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30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07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6Wk6eC9LcbGaWtkDd2rKq-W77YUx4fN5&amp;usp=sharing" TargetMode="External"/><Relationship Id="rId7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informationsverige.se/Arabiska/Samhalle/Samhallsorientering/Pages/Det-demokratiska-systemet-i-Sverige.aspx" TargetMode="Externa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xpressen.se/nyheter/val-2018/osaker-infor-valet-2018--gor-valkompassen/" TargetMode="External"/><Relationship Id="rId3" Type="http://schemas.openxmlformats.org/officeDocument/2006/relationships/hyperlink" Target="https://sverigesradio.se/sida/artikel.aspx?programid=4657&amp;artikel=6996116" TargetMode="External"/><Relationship Id="rId7" Type="http://schemas.openxmlformats.org/officeDocument/2006/relationships/hyperlink" Target="https://www.aftonbladet.se/valkompasse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v4play.se/valkompassen" TargetMode="External"/><Relationship Id="rId5" Type="http://schemas.openxmlformats.org/officeDocument/2006/relationships/hyperlink" Target="https://valkompassen.svt.se/" TargetMode="External"/><Relationship Id="rId4" Type="http://schemas.openxmlformats.org/officeDocument/2006/relationships/image" Target="../media/image37.png"/><Relationship Id="rId9" Type="http://schemas.openxmlformats.org/officeDocument/2006/relationships/hyperlink" Target="https://valkompass.tt.se/valkompassen18/index.html?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rmationsverige.se/Arabiska/Samhalle/Samhallsorientering/Pages/Sveriges-fyra-grundlagar.aspx" TargetMode="External"/><Relationship Id="rId3" Type="http://schemas.openxmlformats.org/officeDocument/2006/relationships/hyperlink" Target="https://www.informationsverige.se/Arabiska/Samhalle/Samhallsorientering/Pages/Det-demokratiska-systemet-i-Sverige.aspx" TargetMode="External"/><Relationship Id="rId7" Type="http://schemas.openxmlformats.org/officeDocument/2006/relationships/hyperlink" Target="https://www.informationsverige.se/Arabiska/Samhalle/Samhallsorientering/Pages/Demokratins-framv%C3%A4xt-i-Sverige.aspx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rmationsverige.se/Arabiska/Samhalle/Samhallsorientering/Pages/Demokratins-bakgrund.aspx" TargetMode="External"/><Relationship Id="rId11" Type="http://schemas.openxmlformats.org/officeDocument/2006/relationships/hyperlink" Target="https://www.val.se/" TargetMode="External"/><Relationship Id="rId5" Type="http://schemas.openxmlformats.org/officeDocument/2006/relationships/hyperlink" Target="https://www.informationsverige.se/Arabiska/Samhalle/Samhallsorientering/Pages/Politiska-id%C3%A9er.aspx" TargetMode="External"/><Relationship Id="rId10" Type="http://schemas.openxmlformats.org/officeDocument/2006/relationships/image" Target="../media/image38.png"/><Relationship Id="rId4" Type="http://schemas.openxmlformats.org/officeDocument/2006/relationships/hyperlink" Target="https://www.informationsverige.se/Arabiska/Samhalle/Samhallsorientering/Pages/Det-svenska-valsystemet.aspx" TargetMode="External"/><Relationship Id="rId9" Type="http://schemas.openxmlformats.org/officeDocument/2006/relationships/hyperlink" Target="https://www.informationsverige.se/Arabiska/Samhalle/Samhallsorientering/Pages/Demokrati-i-vardagen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data.val.se/val/val2014/slutresultat/R/kommun/21/82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informationsverige.se/Arabiska/Samhalle/Samhallsorientering/Pages/Det-demokratiska-systemet-i-Sverige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informationsverige.se/Arabiska/Samhalle/Samhallsorientering/Pages/Det-demokratiska-systemet-i-Sverige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hyperlink" Target="https://www.informationsverige.se/Arabiska/Samhalle/Samhallsorientering/Pages/Det-demokratiska-systemet-i-Sverige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hyperlink" Target="https://www.informationsverige.se/Arabiska/Samhalle/Samhallsorientering/Pages/Det-demokratiska-systemet-i-Sverige.asp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://www.soderhamn.se/informationsoderhamnse/ar.4.11b0270715e15837269c949e.html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rmationsverige.se/Arabiska/Samhalle/Samhallsorientering/Pages/Det-demokratiska-systemet-i-Sverige.aspx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www.soderhamn.se/informationsoderhamnse/se/start/samhalle/sastyrssoderhamn.4.11b0270715e158372693e253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jpg"/><Relationship Id="rId21" Type="http://schemas.openxmlformats.org/officeDocument/2006/relationships/image" Target="../media/image32.jpeg"/><Relationship Id="rId7" Type="http://schemas.openxmlformats.org/officeDocument/2006/relationships/image" Target="../media/image19.jpg"/><Relationship Id="rId12" Type="http://schemas.openxmlformats.org/officeDocument/2006/relationships/image" Target="../media/image14.jpg"/><Relationship Id="rId17" Type="http://schemas.openxmlformats.org/officeDocument/2006/relationships/image" Target="../media/image28.jpe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5" Type="http://schemas.openxmlformats.org/officeDocument/2006/relationships/image" Target="../media/image26.png"/><Relationship Id="rId23" Type="http://schemas.openxmlformats.org/officeDocument/2006/relationships/image" Target="../media/image4.png"/><Relationship Id="rId10" Type="http://schemas.openxmlformats.org/officeDocument/2006/relationships/image" Target="../media/image22.jpg"/><Relationship Id="rId19" Type="http://schemas.openxmlformats.org/officeDocument/2006/relationships/image" Target="../media/image30.jpe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5.png"/><Relationship Id="rId22" Type="http://schemas.openxmlformats.org/officeDocument/2006/relationships/hyperlink" Target="https://data.val.se/val/val2014/slutresultat/R/kommun/21/82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HlAV7JOLNk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hyperlink" Target="https://youtu.be/zHlAV7JOL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7051940" y="855714"/>
            <a:ext cx="557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rgbClr val="FCA231"/>
                </a:solidFill>
              </a:rPr>
              <a:t>Valet 9 september 2018</a:t>
            </a:r>
            <a:endParaRPr lang="sv-SE" sz="1600" b="1" dirty="0">
              <a:solidFill>
                <a:srgbClr val="FCA23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4" y="1827060"/>
            <a:ext cx="6402532" cy="4050297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7123192" y="2242618"/>
            <a:ext cx="44297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b="1" dirty="0"/>
              <a:t>استقبال الإقتراع ( استقبال الإنتخاب ) في </a:t>
            </a:r>
            <a:r>
              <a:rPr lang="ar-SA" b="1" dirty="0" smtClean="0"/>
              <a:t>سودرهامن</a:t>
            </a:r>
            <a:endParaRPr lang="sv-SE" b="1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b="1" dirty="0"/>
              <a:t>النظام الديموقراطي في السويد</a:t>
            </a:r>
            <a:endParaRPr lang="sv-SE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b="1" dirty="0"/>
              <a:t>البرلمان</a:t>
            </a:r>
            <a:endParaRPr lang="sv-SE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b="1" dirty="0"/>
              <a:t>الحكومة</a:t>
            </a:r>
            <a:endParaRPr lang="sv-SE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b="1" dirty="0"/>
              <a:t>محافظة، التنظيم النيابي، الإقليم </a:t>
            </a:r>
            <a:endParaRPr lang="sv-SE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Y" b="1" dirty="0"/>
              <a:t>البلدية</a:t>
            </a:r>
            <a:endParaRPr lang="sv-SE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b="1" dirty="0"/>
              <a:t>لماذا سينتخب المرء؟</a:t>
            </a:r>
            <a:endParaRPr lang="sv-SE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b="1" dirty="0"/>
              <a:t>أي</a:t>
            </a:r>
            <a:r>
              <a:rPr lang="ar-SY" b="1" dirty="0"/>
              <a:t>هم</a:t>
            </a:r>
            <a:r>
              <a:rPr lang="ar-SA" b="1" dirty="0"/>
              <a:t>اً يُسمح للمرء أن ينتخب ؟</a:t>
            </a:r>
            <a:endParaRPr lang="sv-SE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b="1" dirty="0"/>
              <a:t>معلومات بلغات مختلفة </a:t>
            </a:r>
            <a:endParaRPr lang="sv-SE" dirty="0"/>
          </a:p>
          <a:p>
            <a:pPr lvl="0" algn="r" rtl="1"/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5150447" y="1596287"/>
            <a:ext cx="557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3600" b="1" dirty="0">
                <a:solidFill>
                  <a:srgbClr val="FCA231"/>
                </a:solidFill>
              </a:rPr>
              <a:t>الإنتخاب 9 أيلول 2018</a:t>
            </a:r>
            <a:endParaRPr lang="sv-SE" sz="3600" b="1" dirty="0">
              <a:solidFill>
                <a:srgbClr val="FCA2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6224576" y="892007"/>
            <a:ext cx="548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solidFill>
                  <a:srgbClr val="FCA231"/>
                </a:solidFill>
              </a:rPr>
              <a:t>أياً </a:t>
            </a:r>
            <a:r>
              <a:rPr lang="ar-SA" sz="3600" b="1" dirty="0">
                <a:solidFill>
                  <a:srgbClr val="FCA231"/>
                </a:solidFill>
              </a:rPr>
              <a:t>يُسمح للمرء أن ينتخب </a:t>
            </a:r>
            <a:r>
              <a:rPr lang="ar-SA" sz="3600" b="1" dirty="0" smtClean="0">
                <a:solidFill>
                  <a:srgbClr val="FCA231"/>
                </a:solidFill>
              </a:rPr>
              <a:t>؟</a:t>
            </a:r>
            <a:r>
              <a:rPr lang="sv-SE" sz="3600" b="1" dirty="0" smtClean="0">
                <a:solidFill>
                  <a:srgbClr val="FCA231"/>
                </a:solidFill>
              </a:rPr>
              <a:t>   </a:t>
            </a:r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186356" y="1563863"/>
            <a:ext cx="57438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/>
              <a:t>حق التصويت للبرلمان إذا كنت مواطن سويدي وأكملت 18 سنة .</a:t>
            </a:r>
            <a:endParaRPr lang="sv-SE" dirty="0"/>
          </a:p>
          <a:p>
            <a:pPr algn="r"/>
            <a:r>
              <a:rPr lang="ar-SA" dirty="0"/>
              <a:t>حق التصويت للبلدية والتنظيم النيابي ( مجلس المحافظة ) إذا كان عمرك 18 سنة ومسجل بقيد نفوس السويد على الأقل 3 سنوات </a:t>
            </a:r>
            <a:r>
              <a:rPr lang="ar-SA" dirty="0" smtClean="0"/>
              <a:t>.</a:t>
            </a:r>
            <a:endParaRPr lang="sv-SE" dirty="0" smtClean="0"/>
          </a:p>
          <a:p>
            <a:pPr algn="r" rtl="1"/>
            <a:r>
              <a:rPr lang="ar-SY" dirty="0"/>
              <a:t>لا تحتاج أن تكون مواطن سويدي لأن تصوّت في البلدية و مجلس المحافظة / انتخاب ضمن الإقليم .</a:t>
            </a:r>
            <a:endParaRPr lang="sv-SE" dirty="0"/>
          </a:p>
          <a:p>
            <a:pPr algn="r" rtl="1"/>
            <a:r>
              <a:rPr lang="ar-SY" dirty="0"/>
              <a:t>تصلك بطاقة تصويتإلى العنوان أنك مسجل بقيد النفوس وأنك ستحصل بالهوية ، وشهادة السواقة أو جواز السفر إلى </a:t>
            </a:r>
            <a:r>
              <a:rPr lang="ar-SY" dirty="0">
                <a:hlinkClick r:id="rId3"/>
              </a:rPr>
              <a:t>قاعة الإنتخاب .</a:t>
            </a:r>
            <a:endParaRPr lang="sv-SE" dirty="0"/>
          </a:p>
          <a:p>
            <a:pPr algn="r"/>
            <a:endParaRPr lang="sv-SE" dirty="0" smtClean="0"/>
          </a:p>
          <a:p>
            <a:pPr algn="r"/>
            <a:r>
              <a:rPr lang="ar-SA" dirty="0"/>
              <a:t>يمكن للمؤء أن يصوّت شخصيا من خلال يؤشر اسم على بطاقة الإقتراع .</a:t>
            </a:r>
            <a:endParaRPr lang="sv-SE" dirty="0"/>
          </a:p>
          <a:p>
            <a:pPr algn="r"/>
            <a:r>
              <a:rPr lang="ar-SA" dirty="0"/>
              <a:t>يمكن للمرء أن يصوت بأحزاب مختلفة في الإنتخابات الثلاث المختلفة ولست ملزماً أن تخبر أي الأحزاب قد صوّت فيه </a:t>
            </a:r>
            <a:r>
              <a:rPr lang="ar-SA" dirty="0" smtClean="0"/>
              <a:t>.</a:t>
            </a:r>
            <a:endParaRPr lang="sv-SE" dirty="0" smtClean="0"/>
          </a:p>
          <a:p>
            <a:pPr algn="r"/>
            <a:endParaRPr lang="sv-SE" dirty="0"/>
          </a:p>
          <a:p>
            <a:pPr algn="r"/>
            <a:r>
              <a:rPr lang="ar-SA" dirty="0"/>
              <a:t>كل خمس سنوات يكون انتخاب الإتحاد الأوروبي ( يجب أن تكون مواطن أوربي ) واحيانا بإستفتاء شعبي . آخر استفتاء شعبي كان 2003 . لذلك كان فيما إذا كانت السويد سوف تبدل الكرون السويدي إلى يورو . الشعب السويدي صوّت بلا </a:t>
            </a:r>
            <a:r>
              <a:rPr lang="ar-SA" dirty="0" smtClean="0"/>
              <a:t>.</a:t>
            </a:r>
            <a:endParaRPr lang="sv-SE" dirty="0"/>
          </a:p>
        </p:txBody>
      </p:sp>
      <p:pic>
        <p:nvPicPr>
          <p:cNvPr id="12" name="Bildobjekt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15778" y="2359418"/>
            <a:ext cx="5760720" cy="1619885"/>
          </a:xfrm>
          <a:prstGeom prst="rect">
            <a:avLst/>
          </a:prstGeom>
        </p:spPr>
      </p:pic>
      <p:pic>
        <p:nvPicPr>
          <p:cNvPr id="11" name="Bildobjekt 1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46" y="140466"/>
            <a:ext cx="1785954" cy="62538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2" y="635754"/>
            <a:ext cx="5752704" cy="1573347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11217133" y="627351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Fler språk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7752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pic>
        <p:nvPicPr>
          <p:cNvPr id="7" name="Bildobjekt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10" y="388881"/>
            <a:ext cx="4154872" cy="2305139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8611237" y="386638"/>
            <a:ext cx="32343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600" b="1" dirty="0" smtClean="0">
                <a:solidFill>
                  <a:srgbClr val="FCA231"/>
                </a:solidFill>
              </a:rPr>
              <a:t>ماذا </a:t>
            </a:r>
            <a:r>
              <a:rPr lang="ar-SY" sz="3600" b="1" dirty="0">
                <a:solidFill>
                  <a:srgbClr val="FCA231"/>
                </a:solidFill>
              </a:rPr>
              <a:t>تريد الأحزاب ؟</a:t>
            </a:r>
            <a:endParaRPr lang="sv-SE" sz="3600" b="1" dirty="0">
              <a:solidFill>
                <a:srgbClr val="FCA231"/>
              </a:solidFill>
            </a:endParaRPr>
          </a:p>
          <a:p>
            <a:pPr algn="l"/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335606" y="651589"/>
            <a:ext cx="53335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sv-SE" dirty="0" smtClean="0"/>
          </a:p>
          <a:p>
            <a:pPr algn="r" rtl="1"/>
            <a:endParaRPr lang="sv-SE" dirty="0"/>
          </a:p>
          <a:p>
            <a:pPr algn="r" rtl="1"/>
            <a:r>
              <a:rPr lang="ar-SA" dirty="0"/>
              <a:t>يوجد في مواقع أخبار عديدة ومختلفة انتخابات محلية مختلفة ( بوصلة الإنتخابات ) </a:t>
            </a:r>
            <a:r>
              <a:rPr lang="ar-SA" i="1" dirty="0"/>
              <a:t>، هناك تستطيع أن تختبر نفسك في أسئلة مختلفة.</a:t>
            </a:r>
            <a:endParaRPr lang="sv-SE" dirty="0"/>
          </a:p>
          <a:p>
            <a:pPr algn="r" rtl="1"/>
            <a:r>
              <a:rPr lang="ar-SA" i="1" dirty="0"/>
              <a:t>بوصلة انتخابات راديو السويد لديها ست لغات مختلفة .</a:t>
            </a:r>
            <a:endParaRPr lang="sv-SE" dirty="0"/>
          </a:p>
          <a:p>
            <a:pPr algn="r" rtl="1"/>
            <a:endParaRPr lang="sv-SE" dirty="0" smtClean="0"/>
          </a:p>
          <a:p>
            <a:pPr algn="r" rtl="1"/>
            <a:endParaRPr lang="sv-SE" dirty="0"/>
          </a:p>
          <a:p>
            <a:pPr algn="r" rtl="1"/>
            <a:r>
              <a:rPr lang="ar-SA" dirty="0"/>
              <a:t>السويدية ، العربية ، الإنكليزية ، الكردية الصورانية ، </a:t>
            </a:r>
            <a:r>
              <a:rPr lang="ar-SY" dirty="0"/>
              <a:t>الكردية الكورمانجية ، الفارسية والصومالية .</a:t>
            </a:r>
            <a:endParaRPr lang="sv-SE" dirty="0"/>
          </a:p>
          <a:p>
            <a:pPr algn="r" rtl="1"/>
            <a:endParaRPr lang="sv-SE" dirty="0" smtClean="0"/>
          </a:p>
          <a:p>
            <a:pPr algn="r" rtl="1"/>
            <a:r>
              <a:rPr lang="ar-SA" dirty="0"/>
              <a:t>يوجد هنا بوصلات انتخاب أكثر : </a:t>
            </a:r>
            <a:endParaRPr lang="sv-SE" dirty="0"/>
          </a:p>
          <a:p>
            <a:pPr algn="r" rtl="1"/>
            <a:r>
              <a:rPr lang="sv-SE" dirty="0" smtClean="0">
                <a:hlinkClick r:id="rId5"/>
              </a:rPr>
              <a:t>Sveriges </a:t>
            </a:r>
            <a:r>
              <a:rPr lang="sv-SE" dirty="0" smtClean="0">
                <a:hlinkClick r:id="rId5"/>
              </a:rPr>
              <a:t>television</a:t>
            </a:r>
            <a:endParaRPr lang="sv-SE" dirty="0" smtClean="0"/>
          </a:p>
          <a:p>
            <a:pPr algn="r" rtl="1"/>
            <a:r>
              <a:rPr lang="sv-SE" dirty="0" smtClean="0">
                <a:hlinkClick r:id="rId6"/>
              </a:rPr>
              <a:t>TV4</a:t>
            </a:r>
            <a:endParaRPr lang="sv-SE" dirty="0" smtClean="0">
              <a:hlinkClick r:id="rId7"/>
            </a:endParaRPr>
          </a:p>
          <a:p>
            <a:pPr algn="r" rtl="1"/>
            <a:r>
              <a:rPr lang="sv-SE" dirty="0" smtClean="0">
                <a:hlinkClick r:id="rId7"/>
              </a:rPr>
              <a:t>Aftonbladet</a:t>
            </a:r>
            <a:endParaRPr lang="sv-SE" dirty="0" smtClean="0"/>
          </a:p>
          <a:p>
            <a:pPr algn="r" rtl="1"/>
            <a:r>
              <a:rPr lang="sv-SE" dirty="0" smtClean="0">
                <a:hlinkClick r:id="rId8"/>
              </a:rPr>
              <a:t>Expressen</a:t>
            </a:r>
            <a:endParaRPr lang="sv-SE" dirty="0" smtClean="0"/>
          </a:p>
          <a:p>
            <a:pPr algn="r" rtl="1"/>
            <a:r>
              <a:rPr lang="sv-SE" dirty="0" smtClean="0">
                <a:hlinkClick r:id="rId9"/>
              </a:rPr>
              <a:t>TT Nyhetsbyrån</a:t>
            </a:r>
            <a:endParaRPr lang="sv-SE" dirty="0" smtClean="0"/>
          </a:p>
        </p:txBody>
      </p:sp>
      <p:sp>
        <p:nvSpPr>
          <p:cNvPr id="10" name="Högerpil 9">
            <a:hlinkClick r:id="rId3"/>
          </p:cNvPr>
          <p:cNvSpPr/>
          <p:nvPr/>
        </p:nvSpPr>
        <p:spPr>
          <a:xfrm rot="10800000">
            <a:off x="4642623" y="797463"/>
            <a:ext cx="1787237" cy="1487978"/>
          </a:xfrm>
          <a:prstGeom prst="rightArrow">
            <a:avLst/>
          </a:prstGeom>
          <a:solidFill>
            <a:srgbClr val="FCA23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83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8072759" y="693705"/>
            <a:ext cx="359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solidFill>
                  <a:srgbClr val="FCA231"/>
                </a:solidFill>
              </a:rPr>
              <a:t>معلومات </a:t>
            </a:r>
            <a:r>
              <a:rPr lang="ar-SA" sz="3600" b="1" dirty="0">
                <a:solidFill>
                  <a:srgbClr val="FCA231"/>
                </a:solidFill>
              </a:rPr>
              <a:t>بلغات </a:t>
            </a:r>
            <a:r>
              <a:rPr lang="ar-SA" sz="3600" b="1" dirty="0" smtClean="0">
                <a:solidFill>
                  <a:srgbClr val="FCA231"/>
                </a:solidFill>
              </a:rPr>
              <a:t>مختلفة</a:t>
            </a:r>
            <a:endParaRPr lang="sv-SE" sz="3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169717" y="1208021"/>
            <a:ext cx="5499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smtClean="0"/>
              <a:t>All information om valet finns på 9 språk:</a:t>
            </a:r>
          </a:p>
          <a:p>
            <a:pPr algn="r"/>
            <a:r>
              <a:rPr lang="sv-SE" sz="1400" dirty="0"/>
              <a:t>Af </a:t>
            </a:r>
            <a:r>
              <a:rPr lang="sv-SE" sz="1400" dirty="0" err="1"/>
              <a:t>Soomaali</a:t>
            </a:r>
            <a:r>
              <a:rPr lang="sv-SE" sz="1400" dirty="0"/>
              <a:t> – </a:t>
            </a:r>
            <a:r>
              <a:rPr lang="sv-SE" sz="1400" dirty="0" smtClean="0"/>
              <a:t>Somaliska, English </a:t>
            </a:r>
            <a:r>
              <a:rPr lang="sv-SE" sz="1400" dirty="0"/>
              <a:t>– </a:t>
            </a:r>
            <a:r>
              <a:rPr lang="sv-SE" sz="1400" dirty="0" smtClean="0"/>
              <a:t>Engelska, </a:t>
            </a:r>
            <a:r>
              <a:rPr lang="sv-SE" sz="1400" dirty="0" err="1" smtClean="0"/>
              <a:t>Español</a:t>
            </a:r>
            <a:r>
              <a:rPr lang="sv-SE" sz="1400" dirty="0" smtClean="0"/>
              <a:t> </a:t>
            </a:r>
            <a:r>
              <a:rPr lang="sv-SE" sz="1400" dirty="0"/>
              <a:t>– </a:t>
            </a:r>
            <a:r>
              <a:rPr lang="sv-SE" sz="1400" dirty="0" smtClean="0"/>
              <a:t>Spanska, Français </a:t>
            </a:r>
            <a:r>
              <a:rPr lang="sv-SE" sz="1400" dirty="0"/>
              <a:t>– </a:t>
            </a:r>
            <a:r>
              <a:rPr lang="sv-SE" sz="1400" dirty="0" smtClean="0"/>
              <a:t>Franska, </a:t>
            </a:r>
            <a:r>
              <a:rPr lang="sv-SE" sz="1400" dirty="0" err="1" smtClean="0"/>
              <a:t>Pусский</a:t>
            </a:r>
            <a:r>
              <a:rPr lang="sv-SE" sz="1400" dirty="0" smtClean="0"/>
              <a:t> </a:t>
            </a:r>
            <a:r>
              <a:rPr lang="sv-SE" sz="1400" dirty="0"/>
              <a:t>– </a:t>
            </a:r>
            <a:r>
              <a:rPr lang="sv-SE" sz="1400" dirty="0" smtClean="0"/>
              <a:t>Ryska, </a:t>
            </a:r>
            <a:r>
              <a:rPr lang="ar-SA" sz="1400" dirty="0" smtClean="0"/>
              <a:t>العربية </a:t>
            </a:r>
            <a:r>
              <a:rPr lang="sv-SE" sz="1400" dirty="0"/>
              <a:t>– </a:t>
            </a:r>
            <a:r>
              <a:rPr lang="sv-SE" sz="1400" dirty="0" smtClean="0"/>
              <a:t>Arabiska ,</a:t>
            </a:r>
            <a:r>
              <a:rPr lang="ar-SA" sz="1400" dirty="0" smtClean="0"/>
              <a:t>دری </a:t>
            </a:r>
            <a:r>
              <a:rPr lang="sv-SE" sz="1400" dirty="0" smtClean="0"/>
              <a:t>– Dari, </a:t>
            </a:r>
            <a:r>
              <a:rPr lang="ar-SA" sz="1400" dirty="0" smtClean="0"/>
              <a:t>فارسی</a:t>
            </a:r>
            <a:r>
              <a:rPr lang="sv-SE" sz="1400" dirty="0" smtClean="0"/>
              <a:t> </a:t>
            </a:r>
            <a:r>
              <a:rPr lang="sv-SE" sz="1400" dirty="0"/>
              <a:t>– </a:t>
            </a:r>
            <a:r>
              <a:rPr lang="sv-SE" sz="1400" dirty="0" smtClean="0"/>
              <a:t>Persiska, </a:t>
            </a:r>
            <a:r>
              <a:rPr lang="sv-SE" sz="1400" dirty="0" err="1" smtClean="0"/>
              <a:t>ትግርኛ</a:t>
            </a:r>
            <a:r>
              <a:rPr lang="sv-SE" sz="1400" dirty="0" smtClean="0"/>
              <a:t> </a:t>
            </a:r>
            <a:r>
              <a:rPr lang="sv-SE" sz="1400" dirty="0"/>
              <a:t>– </a:t>
            </a:r>
            <a:r>
              <a:rPr lang="sv-SE" sz="1400" dirty="0" err="1" smtClean="0"/>
              <a:t>Tigrinska</a:t>
            </a:r>
            <a:r>
              <a:rPr lang="sv-SE" sz="1400" dirty="0" smtClean="0"/>
              <a:t>.</a:t>
            </a:r>
            <a:endParaRPr lang="sv-SE" sz="1400" dirty="0"/>
          </a:p>
        </p:txBody>
      </p:sp>
      <p:sp>
        <p:nvSpPr>
          <p:cNvPr id="11" name="textruta 10"/>
          <p:cNvSpPr txBox="1"/>
          <p:nvPr/>
        </p:nvSpPr>
        <p:spPr>
          <a:xfrm>
            <a:off x="4946781" y="2387826"/>
            <a:ext cx="6595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 smtClean="0">
                <a:hlinkClick r:id="rId3"/>
              </a:rPr>
              <a:t>النظام </a:t>
            </a:r>
            <a:r>
              <a:rPr lang="ar-SA" dirty="0">
                <a:hlinkClick r:id="rId3"/>
              </a:rPr>
              <a:t>الديمقراطي في السويد </a:t>
            </a:r>
            <a:endParaRPr lang="sv-SE" dirty="0"/>
          </a:p>
          <a:p>
            <a:pPr algn="r"/>
            <a:endParaRPr lang="sv-SE" b="1" dirty="0">
              <a:solidFill>
                <a:srgbClr val="FCA231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6063643" y="2798757"/>
            <a:ext cx="5482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 smtClean="0">
                <a:hlinkClick r:id="rId4"/>
              </a:rPr>
              <a:t>نظام </a:t>
            </a:r>
            <a:r>
              <a:rPr lang="ar-SA" dirty="0">
                <a:hlinkClick r:id="rId4"/>
              </a:rPr>
              <a:t>الإنتخاب السويدي</a:t>
            </a:r>
            <a:endParaRPr lang="sv-SE" dirty="0"/>
          </a:p>
          <a:p>
            <a:pPr algn="r"/>
            <a:endParaRPr lang="sv-SE" b="1" dirty="0">
              <a:solidFill>
                <a:srgbClr val="FCA231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6060452" y="3282068"/>
            <a:ext cx="5482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 smtClean="0">
                <a:hlinkClick r:id="rId5"/>
              </a:rPr>
              <a:t>أفكار </a:t>
            </a:r>
            <a:r>
              <a:rPr lang="ar-SA" dirty="0">
                <a:hlinkClick r:id="rId5"/>
              </a:rPr>
              <a:t>سياسية وأحزاب</a:t>
            </a:r>
            <a:endParaRPr lang="sv-SE" dirty="0"/>
          </a:p>
          <a:p>
            <a:pPr algn="r"/>
            <a:endParaRPr lang="sv-SE" b="1" dirty="0">
              <a:solidFill>
                <a:srgbClr val="FCA231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6057261" y="3819056"/>
            <a:ext cx="5482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 smtClean="0">
                <a:hlinkClick r:id="rId6"/>
              </a:rPr>
              <a:t>ما </a:t>
            </a:r>
            <a:r>
              <a:rPr lang="ar-SA" dirty="0">
                <a:hlinkClick r:id="rId6"/>
              </a:rPr>
              <a:t>هي الديمقراطية ؟</a:t>
            </a:r>
            <a:endParaRPr lang="sv-SE" dirty="0"/>
          </a:p>
          <a:p>
            <a:endParaRPr lang="sv-SE" b="1" dirty="0">
              <a:solidFill>
                <a:srgbClr val="FCA23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945603" y="4245585"/>
            <a:ext cx="659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 smtClean="0">
                <a:hlinkClick r:id="rId7"/>
              </a:rPr>
              <a:t>ظهور ( بزوغ ) الديمقراطية في السويد </a:t>
            </a:r>
            <a:endParaRPr lang="sv-SE" dirty="0"/>
          </a:p>
          <a:p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6063643" y="4627887"/>
            <a:ext cx="5482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 smtClean="0">
                <a:hlinkClick r:id="rId8"/>
              </a:rPr>
              <a:t>قوانين </a:t>
            </a:r>
            <a:r>
              <a:rPr lang="ar-SA" dirty="0">
                <a:hlinkClick r:id="rId8"/>
              </a:rPr>
              <a:t>السويد الأساسية الأربع</a:t>
            </a:r>
            <a:endParaRPr lang="sv-SE" dirty="0"/>
          </a:p>
          <a:p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3990410" y="5137198"/>
            <a:ext cx="757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 smtClean="0">
                <a:hlinkClick r:id="rId9"/>
              </a:rPr>
              <a:t>الديمقراطية </a:t>
            </a:r>
            <a:r>
              <a:rPr lang="ar-SA" dirty="0">
                <a:hlinkClick r:id="rId9"/>
              </a:rPr>
              <a:t>بين الإنتخابات وفي اليوم العادي </a:t>
            </a:r>
            <a:endParaRPr lang="sv-SE" dirty="0"/>
          </a:p>
          <a:p>
            <a:pPr algn="r"/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311343" y="4964037"/>
            <a:ext cx="54820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سوف تتوفر حقيقة عن كيفية إجراء التصويت عام 2018 .</a:t>
            </a:r>
            <a:endParaRPr lang="sv-SE" dirty="0"/>
          </a:p>
          <a:p>
            <a:pPr algn="r" rtl="1"/>
            <a:r>
              <a:rPr lang="sv-SE" sz="1200" dirty="0" smtClean="0"/>
              <a:t>Albanska</a:t>
            </a:r>
            <a:r>
              <a:rPr lang="sv-SE" sz="1200" dirty="0"/>
              <a:t>, Arabiska, Bosniska/Kroatiska/Serbiska, Engelska, Finska, Franska, Jiddisch, Kinesiska, Nordkurdiska, </a:t>
            </a:r>
            <a:r>
              <a:rPr lang="sv-SE" sz="1200" dirty="0" err="1"/>
              <a:t>Lulesamiska</a:t>
            </a:r>
            <a:r>
              <a:rPr lang="sv-SE" sz="1200" dirty="0"/>
              <a:t>, Meänkieli, Nordsamiska, Persiska (farsi), Polska, Romanska </a:t>
            </a:r>
            <a:r>
              <a:rPr lang="sv-SE" sz="1200" dirty="0" err="1"/>
              <a:t>lovari</a:t>
            </a:r>
            <a:r>
              <a:rPr lang="sv-SE" sz="1200" dirty="0"/>
              <a:t>, Romska </a:t>
            </a:r>
            <a:r>
              <a:rPr lang="sv-SE" sz="1200" dirty="0" err="1"/>
              <a:t>kelderash</a:t>
            </a:r>
            <a:r>
              <a:rPr lang="sv-SE" sz="1200" dirty="0"/>
              <a:t>, Romska </a:t>
            </a:r>
            <a:r>
              <a:rPr lang="sv-SE" sz="1200" dirty="0" err="1"/>
              <a:t>arli</a:t>
            </a:r>
            <a:r>
              <a:rPr lang="sv-SE" sz="1200" dirty="0"/>
              <a:t>, Romska kale, Rumänska, Ryska, Slovakiska, Slovenska, </a:t>
            </a:r>
            <a:r>
              <a:rPr lang="sv-SE" sz="1200" dirty="0" err="1"/>
              <a:t>Sorani</a:t>
            </a:r>
            <a:r>
              <a:rPr lang="sv-SE" sz="1200" dirty="0"/>
              <a:t> (</a:t>
            </a:r>
            <a:r>
              <a:rPr lang="sv-SE" sz="1200" dirty="0" err="1"/>
              <a:t>sydkurdiska</a:t>
            </a:r>
            <a:r>
              <a:rPr lang="sv-SE" sz="1200" dirty="0"/>
              <a:t>), Somaliska, Spanska, Sydsamiska, Syriska, Thailändska, </a:t>
            </a:r>
            <a:r>
              <a:rPr lang="sv-SE" sz="1200" dirty="0" err="1"/>
              <a:t>Tigrinska</a:t>
            </a:r>
            <a:r>
              <a:rPr lang="sv-SE" sz="1200" dirty="0"/>
              <a:t>, </a:t>
            </a:r>
            <a:r>
              <a:rPr lang="sv-SE" sz="1200" dirty="0" smtClean="0"/>
              <a:t>Turkiska och Tyska.</a:t>
            </a:r>
            <a:endParaRPr lang="sv-SE" sz="1200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248" y="2051075"/>
            <a:ext cx="5760720" cy="2801907"/>
          </a:xfrm>
          <a:prstGeom prst="rect">
            <a:avLst/>
          </a:prstGeom>
        </p:spPr>
      </p:pic>
      <p:pic>
        <p:nvPicPr>
          <p:cNvPr id="21" name="Bildobjekt 20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911" y="32466"/>
            <a:ext cx="2535155" cy="8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5023263" y="1000889"/>
            <a:ext cx="629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3600" b="1" dirty="0">
                <a:solidFill>
                  <a:srgbClr val="FCA231"/>
                </a:solidFill>
              </a:rPr>
              <a:t>استقبال الإنتخاب (الإقبال) في سودرهامن</a:t>
            </a:r>
            <a:endParaRPr lang="sv-SE" sz="3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620653" y="1745221"/>
            <a:ext cx="46966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استقبال الإنتخاب ( الإقبال) هو أخفض بين مواليد الخارج.</a:t>
            </a:r>
            <a:endParaRPr lang="sv-SE" dirty="0"/>
          </a:p>
          <a:p>
            <a:pPr algn="r" rtl="1"/>
            <a:r>
              <a:rPr lang="ar-SA" dirty="0"/>
              <a:t>يزداد الإهتمام بالتصويت كلما طال بقاء الشخص في السويد.</a:t>
            </a:r>
            <a:endParaRPr lang="sv-SE" dirty="0"/>
          </a:p>
          <a:p>
            <a:pPr algn="r"/>
            <a:endParaRPr lang="sv-SE" dirty="0"/>
          </a:p>
          <a:p>
            <a:pPr algn="r" rtl="1"/>
            <a:r>
              <a:rPr lang="ar-SA" dirty="0"/>
              <a:t>أكبر ثلاث مناطق (نواحي) في سودرهامن كانوا لديهم الإقبال الأخفض :</a:t>
            </a:r>
            <a:endParaRPr lang="sv-SE" dirty="0"/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sv-SE" dirty="0"/>
              <a:t>Norrberget – </a:t>
            </a:r>
            <a:r>
              <a:rPr lang="sv-SE" dirty="0" err="1"/>
              <a:t>Hägnan</a:t>
            </a:r>
            <a:r>
              <a:rPr lang="ar-SA" dirty="0"/>
              <a:t>  74%</a:t>
            </a:r>
            <a:endParaRPr lang="sv-SE" dirty="0"/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sv-SE" dirty="0"/>
              <a:t>Norrtull – </a:t>
            </a:r>
            <a:r>
              <a:rPr lang="sv-SE" dirty="0" err="1"/>
              <a:t>Granskär</a:t>
            </a:r>
            <a:r>
              <a:rPr lang="ar-SA" dirty="0"/>
              <a:t> 77 %</a:t>
            </a:r>
            <a:endParaRPr lang="sv-SE" dirty="0"/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sv-SE" dirty="0"/>
              <a:t>Ljusne</a:t>
            </a:r>
            <a:r>
              <a:rPr lang="ar-SA" dirty="0"/>
              <a:t>  79%</a:t>
            </a:r>
            <a:endParaRPr lang="sv-SE" dirty="0"/>
          </a:p>
          <a:p>
            <a:pPr algn="r"/>
            <a:endParaRPr lang="sv-SE" dirty="0"/>
          </a:p>
          <a:p>
            <a:pPr algn="r" rtl="1"/>
            <a:r>
              <a:rPr lang="sv-SE" dirty="0" smtClean="0"/>
              <a:t>Öster</a:t>
            </a:r>
            <a:r>
              <a:rPr lang="sv-SE" dirty="0"/>
              <a:t>, Broberg Färssjön</a:t>
            </a:r>
            <a:r>
              <a:rPr lang="ar-SA" dirty="0"/>
              <a:t> 90%</a:t>
            </a:r>
            <a:endParaRPr lang="sv-SE" dirty="0"/>
          </a:p>
          <a:p>
            <a:pPr algn="r" rtl="1"/>
            <a:r>
              <a:rPr lang="ar-SA" dirty="0"/>
              <a:t>( المعدل في السويد 86%)</a:t>
            </a:r>
            <a:endParaRPr lang="sv-SE" dirty="0"/>
          </a:p>
          <a:p>
            <a:pPr algn="r"/>
            <a:endParaRPr lang="sv-SE" dirty="0" smtClean="0"/>
          </a:p>
          <a:p>
            <a:pPr algn="r"/>
            <a:r>
              <a:rPr lang="ar-SA" dirty="0"/>
              <a:t>في أيار 2018 كان 15% من تعداد بلدية سودرهامن من خلفية أجنبية والعديد يعيشون في المناطق الإنتخابية الثلاث مع أقل إقبال</a:t>
            </a:r>
            <a:r>
              <a:rPr lang="ar-SA" dirty="0" smtClean="0"/>
              <a:t>.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" y="386638"/>
            <a:ext cx="6305018" cy="4637024"/>
          </a:xfrm>
          <a:prstGeom prst="rect">
            <a:avLst/>
          </a:prstGeom>
        </p:spPr>
      </p:pic>
      <p:pic>
        <p:nvPicPr>
          <p:cNvPr id="12" name="Bildobjekt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911" y="32466"/>
            <a:ext cx="2535155" cy="847040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10959556" y="627351"/>
            <a:ext cx="1041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Resultat 2014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98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6459936" y="838836"/>
            <a:ext cx="53242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solidFill>
                  <a:srgbClr val="FCA231"/>
                </a:solidFill>
              </a:rPr>
              <a:t>النظام </a:t>
            </a:r>
            <a:r>
              <a:rPr lang="ar-SA" sz="3600" b="1" dirty="0">
                <a:solidFill>
                  <a:srgbClr val="FCA231"/>
                </a:solidFill>
              </a:rPr>
              <a:t>الديمقراطي </a:t>
            </a:r>
            <a:endParaRPr lang="sv-SE" sz="3600" b="1" dirty="0">
              <a:solidFill>
                <a:srgbClr val="FCA231"/>
              </a:solidFill>
            </a:endParaRPr>
          </a:p>
          <a:p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209782" y="1602600"/>
            <a:ext cx="56723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 smtClean="0"/>
              <a:t>السويد </a:t>
            </a:r>
            <a:r>
              <a:rPr lang="ar-SA" dirty="0"/>
              <a:t>هي مملكة لكن لديه فقط مهام احتفالية (تشريفية)</a:t>
            </a:r>
            <a:endParaRPr lang="sv-SE" dirty="0"/>
          </a:p>
          <a:p>
            <a:pPr algn="r"/>
            <a:endParaRPr lang="sv-SE" b="1" i="1" dirty="0"/>
          </a:p>
          <a:p>
            <a:pPr algn="r"/>
            <a:r>
              <a:rPr lang="ar-SA" dirty="0"/>
              <a:t>شكل الحكومة هو القانون الأساسي الذي يقررّ كيف تُحكم السويد، ويستَهّلُ بجملة</a:t>
            </a:r>
            <a:r>
              <a:rPr lang="sv-SE" dirty="0"/>
              <a:t>"</a:t>
            </a:r>
            <a:r>
              <a:rPr lang="ar-SA" dirty="0"/>
              <a:t>كل السلطة الرسمية في السويد تصدر من الشعب</a:t>
            </a:r>
            <a:r>
              <a:rPr lang="sv-SE" dirty="0"/>
              <a:t>."</a:t>
            </a:r>
          </a:p>
          <a:p>
            <a:pPr algn="r"/>
            <a:endParaRPr lang="sv-SE" dirty="0"/>
          </a:p>
          <a:p>
            <a:pPr algn="r"/>
            <a:r>
              <a:rPr lang="ar-SA" dirty="0"/>
              <a:t>لتجنب الفساد واستغلال السلطة قد تقاسمت السويد السلطة بين ممثلين </a:t>
            </a:r>
            <a:r>
              <a:rPr lang="ar-SA" dirty="0" smtClean="0"/>
              <a:t>مختلفين</a:t>
            </a:r>
            <a:endParaRPr lang="sv-SE" dirty="0"/>
          </a:p>
          <a:p>
            <a:pPr algn="r"/>
            <a:r>
              <a:rPr lang="ar-SA" dirty="0" smtClean="0"/>
              <a:t>سلطة </a:t>
            </a:r>
            <a:r>
              <a:rPr lang="ar-SA" dirty="0"/>
              <a:t>الدولة مقسّمة بين البرلمان </a:t>
            </a:r>
            <a:r>
              <a:rPr lang="sv-SE" dirty="0"/>
              <a:t>(</a:t>
            </a:r>
            <a:r>
              <a:rPr lang="ar-SA" dirty="0"/>
              <a:t>الريكسداغ</a:t>
            </a:r>
            <a:r>
              <a:rPr lang="sv-SE" dirty="0"/>
              <a:t>) </a:t>
            </a:r>
            <a:r>
              <a:rPr lang="ar-SA" dirty="0"/>
              <a:t>الذي يُشرّع القوانين، والحكومة التي تعمل على تنفيذ القوانين والمحاكم التي تحكم على اساس تلك </a:t>
            </a:r>
            <a:r>
              <a:rPr lang="ar-SA" dirty="0" smtClean="0"/>
              <a:t>القوانين</a:t>
            </a:r>
            <a:endParaRPr lang="sv-SE" dirty="0"/>
          </a:p>
          <a:p>
            <a:pPr algn="r"/>
            <a:endParaRPr lang="sv-SE" dirty="0" smtClean="0"/>
          </a:p>
          <a:p>
            <a:pPr algn="r"/>
            <a:r>
              <a:rPr lang="ar-SA" dirty="0"/>
              <a:t>يقوم البرلمان بمراقبة الحكومة وقانون آخر يعطي وسائل الإعلام امكانية النظر في كيفية قيادة </a:t>
            </a:r>
            <a:r>
              <a:rPr lang="ar-SA" dirty="0" smtClean="0"/>
              <a:t>السويد</a:t>
            </a:r>
            <a:endParaRPr lang="sv-SE" dirty="0"/>
          </a:p>
          <a:p>
            <a:pPr algn="r"/>
            <a:endParaRPr lang="sv-SE" dirty="0" smtClean="0"/>
          </a:p>
          <a:p>
            <a:pPr algn="r"/>
            <a:r>
              <a:rPr lang="ar-SA" dirty="0"/>
              <a:t>لتجنب أن كل السلطة تأتي من ستوكهولم ، البلديات والتنظيمات النيابية لها سلطة ذاتية .</a:t>
            </a:r>
            <a:endParaRPr lang="sv-SE" dirty="0"/>
          </a:p>
          <a:p>
            <a:pPr algn="r"/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06" y="2635523"/>
            <a:ext cx="5732376" cy="3255488"/>
          </a:xfrm>
          <a:prstGeom prst="rect">
            <a:avLst/>
          </a:prstGeom>
        </p:spPr>
      </p:pic>
      <p:pic>
        <p:nvPicPr>
          <p:cNvPr id="3" name="Bildobjekt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46" y="140466"/>
            <a:ext cx="1785954" cy="625385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06" y="482961"/>
            <a:ext cx="1900672" cy="198331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1217133" y="627351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Fler språk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0950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6598935" y="1146659"/>
            <a:ext cx="49405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3600" b="1" dirty="0" smtClean="0">
                <a:solidFill>
                  <a:srgbClr val="FCA231"/>
                </a:solidFill>
              </a:rPr>
              <a:t>Riksdagen </a:t>
            </a:r>
            <a:r>
              <a:rPr lang="ar-SA" sz="3600" b="1" dirty="0">
                <a:solidFill>
                  <a:srgbClr val="FCA231"/>
                </a:solidFill>
              </a:rPr>
              <a:t>"البرلمان"</a:t>
            </a:r>
            <a:endParaRPr lang="sv-SE" sz="3600" b="1" dirty="0">
              <a:solidFill>
                <a:srgbClr val="FCA231"/>
              </a:solidFill>
            </a:endParaRPr>
          </a:p>
          <a:p>
            <a:pPr algn="r"/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457265" y="2075130"/>
            <a:ext cx="53335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prs-AF" dirty="0" smtClean="0"/>
              <a:t>الريكسداغ </a:t>
            </a:r>
            <a:r>
              <a:rPr lang="sv-SE" dirty="0" smtClean="0"/>
              <a:t>(Riksdag</a:t>
            </a:r>
            <a:r>
              <a:rPr lang="sv-SE" dirty="0"/>
              <a:t>) </a:t>
            </a:r>
            <a:r>
              <a:rPr lang="prs-AF" dirty="0" smtClean="0"/>
              <a:t>السويدي </a:t>
            </a:r>
            <a:r>
              <a:rPr lang="prs-AF" dirty="0"/>
              <a:t>هو برلمان السويد الذي يُشّرع القوانين</a:t>
            </a:r>
            <a:r>
              <a:rPr lang="prs-AF" dirty="0" smtClean="0"/>
              <a:t>.</a:t>
            </a:r>
            <a:endParaRPr lang="sv-SE" dirty="0" smtClean="0"/>
          </a:p>
          <a:p>
            <a:pPr algn="r" rtl="1"/>
            <a:endParaRPr lang="sv-SE" dirty="0" smtClean="0"/>
          </a:p>
          <a:p>
            <a:pPr algn="r" rtl="1"/>
            <a:r>
              <a:rPr lang="ar-SA" dirty="0"/>
              <a:t>يتكوّن مجلس البرلمان السويدي </a:t>
            </a:r>
            <a:r>
              <a:rPr lang="ar-SA" dirty="0" smtClean="0"/>
              <a:t>الريكسداغ</a:t>
            </a:r>
            <a:r>
              <a:rPr lang="sv-SE" dirty="0" smtClean="0"/>
              <a:t> </a:t>
            </a:r>
            <a:r>
              <a:rPr lang="ar-SA" dirty="0"/>
              <a:t>من </a:t>
            </a:r>
            <a:r>
              <a:rPr lang="sv-SE" dirty="0"/>
              <a:t>349 </a:t>
            </a:r>
            <a:r>
              <a:rPr lang="ar-SA" dirty="0"/>
              <a:t>عضواً يتم انتخابهم كل أربع سنوات </a:t>
            </a:r>
            <a:r>
              <a:rPr lang="sv-SE" dirty="0"/>
              <a:t>.</a:t>
            </a:r>
          </a:p>
          <a:p>
            <a:pPr algn="r" rtl="1"/>
            <a:endParaRPr lang="sv-SE" dirty="0" smtClean="0"/>
          </a:p>
          <a:p>
            <a:pPr algn="r" rtl="1"/>
            <a:endParaRPr lang="prs-AF" dirty="0"/>
          </a:p>
          <a:p>
            <a:pPr algn="r" rtl="1"/>
            <a:r>
              <a:rPr lang="ar-SA" dirty="0"/>
              <a:t>هناك يجلس الممثلين السياسيين الذين يتم انتخابهم كممثلين للأحزاب السياسية . أنّ أهم مهام البرلمان </a:t>
            </a:r>
            <a:r>
              <a:rPr lang="ar-SA" dirty="0" smtClean="0"/>
              <a:t>الريكسداغ</a:t>
            </a:r>
            <a:r>
              <a:rPr lang="sv-SE" dirty="0" smtClean="0"/>
              <a:t> </a:t>
            </a:r>
            <a:r>
              <a:rPr lang="ar-SA" dirty="0"/>
              <a:t>هي</a:t>
            </a:r>
            <a:r>
              <a:rPr lang="sv-SE" dirty="0" smtClean="0"/>
              <a:t>:</a:t>
            </a:r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تشريع قوانين جديدة وإلغاء القديمة</a:t>
            </a:r>
            <a:r>
              <a:rPr lang="sv-SE" dirty="0"/>
              <a:t>.</a:t>
            </a:r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الموافقة على موازنة الدولة، أي تقرير مدخولات الدولة السنوية </a:t>
            </a:r>
            <a:r>
              <a:rPr lang="ar-SA" dirty="0" smtClean="0"/>
              <a:t>الضرائب والرسوم</a:t>
            </a:r>
            <a:r>
              <a:rPr lang="sv-SE" dirty="0" smtClean="0"/>
              <a:t> </a:t>
            </a:r>
            <a:r>
              <a:rPr lang="ar-SA" dirty="0"/>
              <a:t>والنفقات</a:t>
            </a:r>
            <a:r>
              <a:rPr lang="sv-SE" dirty="0"/>
              <a:t>.</a:t>
            </a:r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الرقابة على إداء الحكومة والسُلطات</a:t>
            </a:r>
            <a:r>
              <a:rPr lang="sv-SE" dirty="0"/>
              <a:t>.</a:t>
            </a:r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تعيين رئيس للوزراء يقوم بدوره بتشكيل حكومة</a:t>
            </a:r>
            <a:r>
              <a:rPr lang="sv-SE" dirty="0"/>
              <a:t>.</a:t>
            </a:r>
          </a:p>
          <a:p>
            <a:pPr algn="r" rtl="1"/>
            <a:endParaRPr lang="sv-SE" dirty="0"/>
          </a:p>
        </p:txBody>
      </p:sp>
      <p:pic>
        <p:nvPicPr>
          <p:cNvPr id="11" name="Bildobjekt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85566" y="2560321"/>
            <a:ext cx="6049608" cy="2632033"/>
          </a:xfrm>
          <a:prstGeom prst="rect">
            <a:avLst/>
          </a:prstGeom>
        </p:spPr>
      </p:pic>
      <p:pic>
        <p:nvPicPr>
          <p:cNvPr id="12" name="Bildobjekt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46" y="140466"/>
            <a:ext cx="1785954" cy="625385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11217133" y="627351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Fler språk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8365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6598607" y="1095880"/>
            <a:ext cx="4992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600" b="1" dirty="0" smtClean="0">
                <a:solidFill>
                  <a:srgbClr val="FCA231"/>
                </a:solidFill>
              </a:rPr>
              <a:t>الحكوم</a:t>
            </a:r>
            <a:r>
              <a:rPr lang="ar-SA" sz="3600" b="1" dirty="0">
                <a:solidFill>
                  <a:srgbClr val="FCA231"/>
                </a:solidFill>
              </a:rPr>
              <a:t>ة</a:t>
            </a:r>
            <a:r>
              <a:rPr lang="sv-SE" sz="3600" b="1" dirty="0">
                <a:solidFill>
                  <a:srgbClr val="FCA231"/>
                </a:solidFill>
              </a:rPr>
              <a:t> Regeringen 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473274" y="1829194"/>
            <a:ext cx="53335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البرلمان ينتخب (يختار) رئيس الحكومة فهو يختار الوزراء لحكومته .</a:t>
            </a:r>
            <a:endParaRPr lang="sv-SE" dirty="0"/>
          </a:p>
          <a:p>
            <a:pPr algn="r" rtl="1"/>
            <a:endParaRPr lang="sv-SE" dirty="0" smtClean="0"/>
          </a:p>
          <a:p>
            <a:pPr algn="r" rtl="1"/>
            <a:r>
              <a:rPr lang="ar-SA" dirty="0"/>
              <a:t>جرت العادة أن الحزب السياسي الأكبر أو مجموعة أحزاب متعاونة هي التي تقوم بالطبع بتشكيل الحكومة</a:t>
            </a:r>
            <a:r>
              <a:rPr lang="sv-SE" dirty="0"/>
              <a:t>.</a:t>
            </a:r>
          </a:p>
          <a:p>
            <a:pPr algn="r" rtl="1"/>
            <a:r>
              <a:rPr lang="ar-SA" dirty="0"/>
              <a:t>الحكومة لديها السُلطة التنفيذية</a:t>
            </a:r>
            <a:r>
              <a:rPr lang="sv-SE" dirty="0"/>
              <a:t>. </a:t>
            </a:r>
            <a:r>
              <a:rPr lang="ar-SA" dirty="0"/>
              <a:t>وهذا يتضمن مسؤولية الإداء اليومي في قيادة البلاد</a:t>
            </a:r>
            <a:r>
              <a:rPr lang="sv-SE" dirty="0"/>
              <a:t>.</a:t>
            </a:r>
          </a:p>
          <a:p>
            <a:pPr algn="r" rtl="1"/>
            <a:endParaRPr lang="sv-SE" dirty="0"/>
          </a:p>
          <a:p>
            <a:pPr algn="r" rtl="1"/>
            <a:r>
              <a:rPr lang="ar-SA" dirty="0"/>
              <a:t>تتكون السُلطات التابعة للدولة من الحكومة، المحاكم والسلطات الادارية</a:t>
            </a:r>
            <a:r>
              <a:rPr lang="sv-SE" dirty="0"/>
              <a:t>. </a:t>
            </a:r>
            <a:r>
              <a:rPr lang="ar-SA" dirty="0"/>
              <a:t>مثال على السُلطات التابعة للدولة هو مكتب العمل </a:t>
            </a:r>
            <a:r>
              <a:rPr lang="sv-SE" dirty="0"/>
              <a:t>(Arbetsförmedlingen)</a:t>
            </a:r>
            <a:r>
              <a:rPr lang="ar-SA" dirty="0"/>
              <a:t>، صندوق التأمينات العامة </a:t>
            </a:r>
            <a:r>
              <a:rPr lang="sv-SE" dirty="0"/>
              <a:t>(FK) </a:t>
            </a:r>
            <a:r>
              <a:rPr lang="ar-SA" dirty="0"/>
              <a:t>ومصلحة المرور </a:t>
            </a:r>
            <a:r>
              <a:rPr lang="sv-SE" dirty="0"/>
              <a:t>(Trafikverket).</a:t>
            </a:r>
          </a:p>
          <a:p>
            <a:pPr algn="r" rtl="1"/>
            <a:endParaRPr lang="sv-SE" dirty="0"/>
          </a:p>
          <a:p>
            <a:pPr algn="r" rtl="1"/>
            <a:r>
              <a:rPr lang="ar-SA" dirty="0"/>
              <a:t>السلطات مستقلة بخلاف عن بلدان أخرى عديدة ، لا يحق للوزير بالتدخل المباشر في عمل سلطة ما .</a:t>
            </a:r>
            <a:endParaRPr lang="sv-SE" dirty="0"/>
          </a:p>
          <a:p>
            <a:pPr algn="r" rtl="1"/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6" y="2980231"/>
            <a:ext cx="6049608" cy="2656567"/>
          </a:xfrm>
          <a:prstGeom prst="rect">
            <a:avLst/>
          </a:prstGeom>
        </p:spPr>
      </p:pic>
      <p:pic>
        <p:nvPicPr>
          <p:cNvPr id="11" name="Bildobjekt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46" y="140466"/>
            <a:ext cx="1785954" cy="62538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566" y="386638"/>
            <a:ext cx="2113395" cy="2490693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11217133" y="627351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Fler språk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9231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6659874" y="848577"/>
            <a:ext cx="4952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sv-SE" sz="3600" b="1" dirty="0" smtClean="0">
                <a:solidFill>
                  <a:srgbClr val="FCA231"/>
                </a:solidFill>
              </a:rPr>
              <a:t>Län, landsting, region</a:t>
            </a:r>
          </a:p>
          <a:p>
            <a:pPr algn="r" rtl="1"/>
            <a:r>
              <a:rPr lang="ar-SA" sz="2400" b="1" dirty="0">
                <a:solidFill>
                  <a:srgbClr val="FCA231"/>
                </a:solidFill>
              </a:rPr>
              <a:t>مجلس المحافظة (التنظيم النيابي ) والإقليم والمحافظة</a:t>
            </a:r>
            <a:endParaRPr lang="sv-SE" sz="2400" b="1" dirty="0">
              <a:solidFill>
                <a:srgbClr val="FCA231"/>
              </a:solidFill>
            </a:endParaRPr>
          </a:p>
          <a:p>
            <a:pPr algn="r" rtl="1"/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594556" y="2425241"/>
            <a:ext cx="51022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/>
              <a:t>يوجد </a:t>
            </a:r>
            <a:r>
              <a:rPr lang="ar-SA" dirty="0"/>
              <a:t>في السويد 21 محافظة ومحافظتنا اسمها </a:t>
            </a:r>
            <a:r>
              <a:rPr lang="sv-SE" dirty="0"/>
              <a:t>”Gävleborgs län</a:t>
            </a:r>
            <a:r>
              <a:rPr lang="sv-SE" dirty="0" smtClean="0"/>
              <a:t>”</a:t>
            </a:r>
            <a:r>
              <a:rPr lang="ar-SA" dirty="0" smtClean="0"/>
              <a:t> وكلّ </a:t>
            </a:r>
            <a:r>
              <a:rPr lang="ar-SA" dirty="0"/>
              <a:t>محافظة لها مجلس ادارة محافظة خاصّ</a:t>
            </a:r>
            <a:r>
              <a:rPr lang="sv-SE" dirty="0"/>
              <a:t>.</a:t>
            </a:r>
            <a:r>
              <a:rPr lang="ar-SA" dirty="0"/>
              <a:t> تقوم الحكومة بتعيين المحافظين </a:t>
            </a:r>
            <a:r>
              <a:rPr lang="sv-SE" dirty="0" smtClean="0"/>
              <a:t>landshövdingar</a:t>
            </a:r>
            <a:r>
              <a:rPr lang="ar-SA" dirty="0" smtClean="0"/>
              <a:t> الذين </a:t>
            </a:r>
            <a:r>
              <a:rPr lang="ar-SA" dirty="0"/>
              <a:t>يقودون مجالس إدارة المحافظات .</a:t>
            </a:r>
            <a:endParaRPr lang="sv-SE" dirty="0"/>
          </a:p>
          <a:p>
            <a:pPr algn="r" rtl="1"/>
            <a:r>
              <a:rPr lang="ar-SA" dirty="0"/>
              <a:t>يوجد أيضا في السويد تنظيمات نيابية (بعض مجالس المحافظات تُسمى أقاليم</a:t>
            </a:r>
            <a:r>
              <a:rPr lang="ar-SA" dirty="0" smtClean="0"/>
              <a:t>).</a:t>
            </a:r>
            <a:endParaRPr lang="sv-SE" dirty="0" smtClean="0"/>
          </a:p>
          <a:p>
            <a:pPr algn="r" rtl="1"/>
            <a:endParaRPr lang="sv-SE" dirty="0"/>
          </a:p>
          <a:p>
            <a:pPr algn="r" rtl="1"/>
            <a:r>
              <a:rPr lang="ar-SA" dirty="0"/>
              <a:t>التنظيم النيابي ( مجلس المحافظة ) هي منظمة سياسية لها الحق أن تطالب الضرائب بالدرجة الأولى للرعاية الصحية والعناية الطبية. تحمل أيضا على عاتقها مسؤولية على سبيل المثال رعاية الأمور الثقافية وحركة المرور المحلية </a:t>
            </a:r>
            <a:r>
              <a:rPr lang="ar-SA" dirty="0" smtClean="0"/>
              <a:t>.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57" y="4929527"/>
            <a:ext cx="2892239" cy="1270071"/>
          </a:xfrm>
          <a:prstGeom prst="rect">
            <a:avLst/>
          </a:prstGeom>
        </p:spPr>
      </p:pic>
      <p:pic>
        <p:nvPicPr>
          <p:cNvPr id="13" name="Bildobjekt 1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46" y="140466"/>
            <a:ext cx="1785954" cy="62538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566" y="829662"/>
            <a:ext cx="6045230" cy="4024469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11217133" y="627351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Fler språk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4047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5537585" y="904350"/>
            <a:ext cx="5821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3600" b="1" dirty="0" smtClean="0">
                <a:solidFill>
                  <a:srgbClr val="FCA231"/>
                </a:solidFill>
              </a:rPr>
              <a:t>Kommun </a:t>
            </a:r>
            <a:r>
              <a:rPr lang="ar-SA" sz="3600" b="1" dirty="0">
                <a:solidFill>
                  <a:srgbClr val="FCA231"/>
                </a:solidFill>
              </a:rPr>
              <a:t>البلدية</a:t>
            </a:r>
            <a:endParaRPr lang="sv-SE" sz="3600" b="1" dirty="0">
              <a:solidFill>
                <a:srgbClr val="FCA231"/>
              </a:solidFill>
            </a:endParaRPr>
          </a:p>
          <a:p>
            <a:pPr algn="r"/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830464" y="1585921"/>
            <a:ext cx="60366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/>
              <a:t>السويد </a:t>
            </a:r>
            <a:r>
              <a:rPr lang="ar-SA" dirty="0"/>
              <a:t>لديها 290 بلدية التي يحق لها أن تقرر الكثير</a:t>
            </a:r>
            <a:r>
              <a:rPr lang="ar-SA" dirty="0" smtClean="0"/>
              <a:t>.</a:t>
            </a:r>
            <a:endParaRPr lang="sv-SE" dirty="0" smtClean="0"/>
          </a:p>
          <a:p>
            <a:pPr algn="r" rtl="1"/>
            <a:r>
              <a:rPr lang="ar-SA" dirty="0"/>
              <a:t>فالبلدية تُقاد من مجلس بلدية منتخب من الشعب، ومجالس ادارة وهيئات تُعيّن من قبل مجلس البلدية</a:t>
            </a:r>
            <a:r>
              <a:rPr lang="sv-SE" dirty="0"/>
              <a:t>.</a:t>
            </a:r>
          </a:p>
          <a:p>
            <a:pPr algn="r" rtl="1"/>
            <a:r>
              <a:rPr lang="ar-SA" dirty="0"/>
              <a:t>مجلس بلدية سودرهامن لديه 49 عضو منتخب من قبل الشعب وتمام مثل البرلمان الذي لديه حكومته أي مجلس البلدية لديه سلطة مجلس البلدية تأخذ على عاتقها أن تُنفَذ القرارات .</a:t>
            </a:r>
            <a:endParaRPr lang="sv-SE" dirty="0"/>
          </a:p>
          <a:p>
            <a:pPr algn="r" rtl="1"/>
            <a:r>
              <a:rPr lang="ar-SA" dirty="0">
                <a:hlinkClick r:id="rId3"/>
              </a:rPr>
              <a:t>يوجد إدارات مختلفة لأغراض مختلفة :</a:t>
            </a:r>
            <a:endParaRPr lang="sv-SE" dirty="0"/>
          </a:p>
          <a:p>
            <a:pPr algn="r" rtl="1"/>
            <a:r>
              <a:rPr lang="ar-SA" dirty="0"/>
              <a:t>على سبيل المثال دائرة الطفل والتربية التي هي مسؤولة عن المدرسة . كل إدارة تقاد من قبل لجنة سياسية .</a:t>
            </a:r>
            <a:endParaRPr lang="sv-SE" dirty="0"/>
          </a:p>
          <a:p>
            <a:pPr algn="r" rtl="1"/>
            <a:endParaRPr lang="sv-SE" dirty="0"/>
          </a:p>
          <a:p>
            <a:pPr algn="r" rtl="1"/>
            <a:r>
              <a:rPr lang="ar-SA" dirty="0"/>
              <a:t>كل الذين يعيشون في بلدية ما يدفعون الضرائب للبلدية أي يوجد نقود للمدارس ، للخدمات المنزلية على سبيل المثال المعونة الإجتماعية . البلدية تحصل أيضا على النقود من حلال نفقات ومعونات من الحكومة . إنها ضرائب كثيرة مختلفة في بلديات مختلفة </a:t>
            </a:r>
            <a:r>
              <a:rPr lang="ar-SA" dirty="0" smtClean="0"/>
              <a:t>.</a:t>
            </a:r>
            <a:endParaRPr lang="sv-SE" dirty="0" smtClean="0"/>
          </a:p>
          <a:p>
            <a:pPr algn="r" rtl="1"/>
            <a:r>
              <a:rPr lang="ar-SA" dirty="0"/>
              <a:t>في سودرهامن ضرائب محلية </a:t>
            </a:r>
            <a:r>
              <a:rPr lang="sv-SE" dirty="0"/>
              <a:t>21,66%</a:t>
            </a:r>
            <a:r>
              <a:rPr lang="ar-SA" dirty="0"/>
              <a:t>  وضرائب مجالس المحافظة </a:t>
            </a:r>
            <a:r>
              <a:rPr lang="sv-SE" dirty="0"/>
              <a:t>11,51</a:t>
            </a:r>
            <a:r>
              <a:rPr lang="ar-SA" dirty="0"/>
              <a:t> .</a:t>
            </a:r>
            <a:endParaRPr lang="sv-SE" dirty="0"/>
          </a:p>
          <a:p>
            <a:pPr algn="r" rtl="1"/>
            <a:r>
              <a:rPr lang="ar-SA" dirty="0"/>
              <a:t>المعدل العام </a:t>
            </a:r>
            <a:r>
              <a:rPr lang="sv-SE" dirty="0"/>
              <a:t>20,74 + 11,39</a:t>
            </a:r>
            <a:r>
              <a:rPr lang="ar-SA" dirty="0"/>
              <a:t> .</a:t>
            </a:r>
            <a:endParaRPr lang="sv-SE" dirty="0"/>
          </a:p>
          <a:p>
            <a:pPr algn="r" rtl="1"/>
            <a:endParaRPr lang="sv-SE" dirty="0"/>
          </a:p>
          <a:p>
            <a:pPr algn="r" rtl="1"/>
            <a:endParaRPr lang="sv-SE" dirty="0" smtClean="0"/>
          </a:p>
          <a:p>
            <a:pPr algn="r" rtl="1"/>
            <a:endParaRPr lang="sv-SE" dirty="0"/>
          </a:p>
          <a:p>
            <a:pPr algn="r" rtl="1"/>
            <a:endParaRPr lang="sv-SE" dirty="0" smtClean="0"/>
          </a:p>
        </p:txBody>
      </p:sp>
      <p:pic>
        <p:nvPicPr>
          <p:cNvPr id="12" name="Bildobjekt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4" y="1881876"/>
            <a:ext cx="5252720" cy="3490561"/>
          </a:xfrm>
          <a:prstGeom prst="rect">
            <a:avLst/>
          </a:prstGeom>
        </p:spPr>
      </p:pic>
      <p:pic>
        <p:nvPicPr>
          <p:cNvPr id="11" name="Bildobjekt 1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46" y="140466"/>
            <a:ext cx="1785954" cy="62538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4" y="1087067"/>
            <a:ext cx="3656865" cy="1589617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11217133" y="627351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Fler språk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544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675" y="2855238"/>
            <a:ext cx="1270000" cy="1905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5" y="2863732"/>
            <a:ext cx="1270000" cy="19050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31" y="2863732"/>
            <a:ext cx="1270000" cy="1905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99" y="2871587"/>
            <a:ext cx="1270000" cy="190500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65" y="2871587"/>
            <a:ext cx="1270000" cy="19050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66" y="2863732"/>
            <a:ext cx="1270000" cy="1905000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22" y="2863732"/>
            <a:ext cx="1270000" cy="1905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23" y="2863732"/>
            <a:ext cx="1270000" cy="190500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04" y="2855238"/>
            <a:ext cx="1270000" cy="1905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5076783" y="605342"/>
            <a:ext cx="61734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solidFill>
                  <a:srgbClr val="FCA231"/>
                </a:solidFill>
              </a:rPr>
              <a:t>القادة</a:t>
            </a:r>
            <a:r>
              <a:rPr lang="ar-SA" dirty="0" smtClean="0"/>
              <a:t> </a:t>
            </a:r>
            <a:r>
              <a:rPr lang="ar-SA" sz="3600" b="1" dirty="0" smtClean="0">
                <a:solidFill>
                  <a:srgbClr val="FCA231"/>
                </a:solidFill>
              </a:rPr>
              <a:t>المحليين </a:t>
            </a:r>
            <a:endParaRPr lang="sv-SE" sz="3600" b="1" dirty="0">
              <a:solidFill>
                <a:srgbClr val="FCA231"/>
              </a:solidFill>
            </a:endParaRPr>
          </a:p>
          <a:p>
            <a:pPr algn="r"/>
            <a:endParaRPr lang="sv-SE" sz="1600" b="1" dirty="0">
              <a:solidFill>
                <a:srgbClr val="FCA231"/>
              </a:solidFill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9" y="385901"/>
            <a:ext cx="5234354" cy="2275342"/>
          </a:xfrm>
          <a:prstGeom prst="rect">
            <a:avLst/>
          </a:prstGeom>
        </p:spPr>
      </p:pic>
      <p:sp>
        <p:nvSpPr>
          <p:cNvPr id="20" name="textruta 19"/>
          <p:cNvSpPr txBox="1"/>
          <p:nvPr/>
        </p:nvSpPr>
        <p:spPr>
          <a:xfrm>
            <a:off x="5916638" y="1520594"/>
            <a:ext cx="53335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بعد الإنتخاب في 2014 يوجد تسعة أحزاب في 49 مقعد في مجلس البلدية </a:t>
            </a:r>
            <a:r>
              <a:rPr lang="ar-SA" dirty="0" smtClean="0"/>
              <a:t>.</a:t>
            </a:r>
            <a:endParaRPr lang="sv-SE" dirty="0" smtClean="0"/>
          </a:p>
          <a:p>
            <a:pPr algn="r" rtl="1"/>
            <a:r>
              <a:rPr lang="ar-SA" dirty="0"/>
              <a:t>كم عدد المقاعد التي يمكن لكل حزب أن يحكم فيها من عدد الأصوات في الإنتخابات .</a:t>
            </a:r>
            <a:endParaRPr lang="sv-SE" dirty="0"/>
          </a:p>
          <a:p>
            <a:pPr algn="r" rtl="1"/>
            <a:endParaRPr lang="sv-SE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5742" y="5189420"/>
            <a:ext cx="717562" cy="531149"/>
          </a:xfrm>
          <a:prstGeom prst="rect">
            <a:avLst/>
          </a:prstGeom>
        </p:spPr>
      </p:pic>
      <p:sp>
        <p:nvSpPr>
          <p:cNvPr id="23" name="textruta 22"/>
          <p:cNvSpPr txBox="1"/>
          <p:nvPr/>
        </p:nvSpPr>
        <p:spPr>
          <a:xfrm>
            <a:off x="344738" y="4784441"/>
            <a:ext cx="1308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Isabel Hildén</a:t>
            </a:r>
          </a:p>
          <a:p>
            <a:r>
              <a:rPr lang="sv-SE" sz="1000" b="1" dirty="0" smtClean="0"/>
              <a:t>Vänsterpartiet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1554103" y="4784441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Sven-Erik Lindestam</a:t>
            </a:r>
          </a:p>
          <a:p>
            <a:r>
              <a:rPr lang="sv-SE" sz="1000" b="1" dirty="0" smtClean="0"/>
              <a:t>Socialdemokraterna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2929523" y="4784441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Joann Ling</a:t>
            </a:r>
          </a:p>
          <a:p>
            <a:r>
              <a:rPr lang="sv-SE" sz="1000" b="1" dirty="0" smtClean="0"/>
              <a:t>Miljöpartiet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4189788" y="4784441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Magnus Svensson</a:t>
            </a:r>
          </a:p>
          <a:p>
            <a:r>
              <a:rPr lang="sv-SE" sz="1000" b="1" dirty="0" smtClean="0"/>
              <a:t>Centerpartiet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5473365" y="4784441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Roland Laurin</a:t>
            </a:r>
          </a:p>
          <a:p>
            <a:r>
              <a:rPr lang="sv-SE" sz="1000" b="1" dirty="0" smtClean="0"/>
              <a:t>SPI Välfärden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6671872" y="4784441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Magnus Ludvigsson</a:t>
            </a:r>
          </a:p>
          <a:p>
            <a:r>
              <a:rPr lang="sv-SE" sz="1000" b="1" dirty="0" smtClean="0"/>
              <a:t>Liberalerna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7955449" y="4775947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Anders Ramstrand</a:t>
            </a:r>
          </a:p>
          <a:p>
            <a:r>
              <a:rPr lang="sv-SE" sz="1000" b="1" dirty="0" smtClean="0"/>
              <a:t>Kristdemokraterna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9262243" y="4767453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Viktor Wärnick</a:t>
            </a:r>
          </a:p>
          <a:p>
            <a:r>
              <a:rPr lang="sv-SE" sz="1000" b="1" dirty="0" smtClean="0"/>
              <a:t>Moderaterna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10519997" y="4774668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Daniel Persson</a:t>
            </a:r>
          </a:p>
          <a:p>
            <a:r>
              <a:rPr lang="sv-SE" sz="1000" b="1" dirty="0" smtClean="0"/>
              <a:t>Sverigedemokraterna</a:t>
            </a:r>
          </a:p>
        </p:txBody>
      </p:sp>
      <p:pic>
        <p:nvPicPr>
          <p:cNvPr id="33" name="Bildobjekt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85" y="5130822"/>
            <a:ext cx="644130" cy="644130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4" y="5226060"/>
            <a:ext cx="453654" cy="453654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15099" y="5188063"/>
            <a:ext cx="561684" cy="547208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15" y="5186347"/>
            <a:ext cx="543050" cy="626844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14" y="5206194"/>
            <a:ext cx="508971" cy="508971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11" y="5269734"/>
            <a:ext cx="480299" cy="444627"/>
          </a:xfrm>
          <a:prstGeom prst="rect">
            <a:avLst/>
          </a:prstGeom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67" y="5267765"/>
            <a:ext cx="566837" cy="401199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1" t="-2" r="32773" b="902"/>
          <a:stretch/>
        </p:blipFill>
        <p:spPr>
          <a:xfrm>
            <a:off x="10908000" y="5198340"/>
            <a:ext cx="504000" cy="576000"/>
          </a:xfrm>
          <a:prstGeom prst="rect">
            <a:avLst/>
          </a:prstGeom>
        </p:spPr>
      </p:pic>
      <p:sp>
        <p:nvSpPr>
          <p:cNvPr id="42" name="textruta 41"/>
          <p:cNvSpPr txBox="1"/>
          <p:nvPr/>
        </p:nvSpPr>
        <p:spPr>
          <a:xfrm>
            <a:off x="497574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 smtClean="0"/>
              <a:t>4 mandat</a:t>
            </a:r>
          </a:p>
        </p:txBody>
      </p:sp>
      <p:sp>
        <p:nvSpPr>
          <p:cNvPr id="43" name="textruta 42"/>
          <p:cNvSpPr txBox="1"/>
          <p:nvPr/>
        </p:nvSpPr>
        <p:spPr>
          <a:xfrm>
            <a:off x="1871209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18</a:t>
            </a:r>
            <a:r>
              <a:rPr lang="sv-SE" sz="1000" b="1" dirty="0" smtClean="0"/>
              <a:t> mandat</a:t>
            </a:r>
          </a:p>
        </p:txBody>
      </p:sp>
      <p:sp>
        <p:nvSpPr>
          <p:cNvPr id="44" name="textruta 43"/>
          <p:cNvSpPr txBox="1"/>
          <p:nvPr/>
        </p:nvSpPr>
        <p:spPr>
          <a:xfrm>
            <a:off x="3004853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2</a:t>
            </a:r>
            <a:r>
              <a:rPr lang="sv-SE" sz="1000" b="1" dirty="0" smtClean="0"/>
              <a:t> mandat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4394609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7</a:t>
            </a:r>
            <a:r>
              <a:rPr lang="sv-SE" sz="1000" b="1" dirty="0" smtClean="0"/>
              <a:t> mandat</a:t>
            </a:r>
          </a:p>
        </p:txBody>
      </p:sp>
      <p:sp>
        <p:nvSpPr>
          <p:cNvPr id="46" name="textruta 45"/>
          <p:cNvSpPr txBox="1"/>
          <p:nvPr/>
        </p:nvSpPr>
        <p:spPr>
          <a:xfrm>
            <a:off x="5565119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2</a:t>
            </a:r>
            <a:r>
              <a:rPr lang="sv-SE" sz="1000" b="1" dirty="0" smtClean="0"/>
              <a:t> mandat</a:t>
            </a:r>
          </a:p>
        </p:txBody>
      </p:sp>
      <p:sp>
        <p:nvSpPr>
          <p:cNvPr id="47" name="textruta 46"/>
          <p:cNvSpPr txBox="1"/>
          <p:nvPr/>
        </p:nvSpPr>
        <p:spPr>
          <a:xfrm>
            <a:off x="6967608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2</a:t>
            </a:r>
            <a:r>
              <a:rPr lang="sv-SE" sz="1000" b="1" dirty="0" smtClean="0"/>
              <a:t> mandat</a:t>
            </a:r>
          </a:p>
        </p:txBody>
      </p:sp>
      <p:sp>
        <p:nvSpPr>
          <p:cNvPr id="48" name="textruta 47"/>
          <p:cNvSpPr txBox="1"/>
          <p:nvPr/>
        </p:nvSpPr>
        <p:spPr>
          <a:xfrm>
            <a:off x="8196927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1</a:t>
            </a:r>
            <a:r>
              <a:rPr lang="sv-SE" sz="1000" b="1" dirty="0" smtClean="0"/>
              <a:t> mandat</a:t>
            </a:r>
          </a:p>
        </p:txBody>
      </p:sp>
      <p:sp>
        <p:nvSpPr>
          <p:cNvPr id="49" name="textruta 48"/>
          <p:cNvSpPr txBox="1"/>
          <p:nvPr/>
        </p:nvSpPr>
        <p:spPr>
          <a:xfrm>
            <a:off x="9491008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5</a:t>
            </a:r>
            <a:r>
              <a:rPr lang="sv-SE" sz="1000" b="1" dirty="0" smtClean="0"/>
              <a:t> mandat</a:t>
            </a:r>
          </a:p>
        </p:txBody>
      </p:sp>
      <p:sp>
        <p:nvSpPr>
          <p:cNvPr id="50" name="textruta 49"/>
          <p:cNvSpPr txBox="1"/>
          <p:nvPr/>
        </p:nvSpPr>
        <p:spPr>
          <a:xfrm>
            <a:off x="10826717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8</a:t>
            </a:r>
            <a:r>
              <a:rPr lang="sv-SE" sz="1000" b="1" dirty="0" smtClean="0"/>
              <a:t> mandat</a:t>
            </a:r>
          </a:p>
        </p:txBody>
      </p:sp>
      <p:pic>
        <p:nvPicPr>
          <p:cNvPr id="52" name="Bildobjekt 51">
            <a:hlinkClick r:id="rId22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911" y="32466"/>
            <a:ext cx="2535155" cy="8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1972408" y="4930664"/>
            <a:ext cx="878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solidFill>
                  <a:srgbClr val="FCA231"/>
                </a:solidFill>
              </a:rPr>
              <a:t>لماذا </a:t>
            </a:r>
            <a:r>
              <a:rPr lang="ar-SA" sz="3600" b="1" dirty="0">
                <a:solidFill>
                  <a:srgbClr val="FCA231"/>
                </a:solidFill>
              </a:rPr>
              <a:t>سينتخب المرء </a:t>
            </a:r>
            <a:r>
              <a:rPr lang="ar-SA" sz="3600" b="1" dirty="0" smtClean="0">
                <a:solidFill>
                  <a:srgbClr val="FCA231"/>
                </a:solidFill>
              </a:rPr>
              <a:t>؟</a:t>
            </a:r>
            <a:endParaRPr lang="sv-SE" sz="3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20248" y="5647878"/>
            <a:ext cx="1044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/>
              <a:t>إنه من خلال الإنتخابات التي يمكن للسكان أن يؤثروا على </a:t>
            </a:r>
            <a:r>
              <a:rPr lang="ar-SA" dirty="0" smtClean="0"/>
              <a:t>السياسة . </a:t>
            </a:r>
            <a:endParaRPr lang="sv-SE" dirty="0"/>
          </a:p>
          <a:p>
            <a:pPr algn="r"/>
            <a:r>
              <a:rPr lang="ar-SA" dirty="0"/>
              <a:t>في أيار عام 2018 كان لتعداد سكان بلدية سودرهامن خلفية أجنبية لكن عدد قليل من الأصوات الناخبة .</a:t>
            </a:r>
            <a:endParaRPr lang="sv-SE" dirty="0"/>
          </a:p>
          <a:p>
            <a:pPr algn="r"/>
            <a:r>
              <a:rPr lang="ar-SA" dirty="0"/>
              <a:t>كمجموعة لدى الوافدين لسودرهامن الفرصة أن يؤثروا كثيرا جداً .</a:t>
            </a:r>
            <a:endParaRPr lang="sv-SE" dirty="0"/>
          </a:p>
          <a:p>
            <a:pPr algn="r"/>
            <a:endParaRPr lang="sv-SE" dirty="0" smtClean="0"/>
          </a:p>
        </p:txBody>
      </p:sp>
      <p:pic>
        <p:nvPicPr>
          <p:cNvPr id="11" name="Bildobjekt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79" y="32466"/>
            <a:ext cx="2625315" cy="877164"/>
          </a:xfrm>
          <a:prstGeom prst="rect">
            <a:avLst/>
          </a:prstGeom>
        </p:spPr>
      </p:pic>
      <p:pic>
        <p:nvPicPr>
          <p:cNvPr id="15" name="zHlAV7JOLNk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0527726" y="652290"/>
            <a:ext cx="1518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Se filmen på YouTube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7686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1194</Words>
  <Application>Microsoft Office PowerPoint</Application>
  <PresentationFormat>Bredbild</PresentationFormat>
  <Paragraphs>176</Paragraphs>
  <Slides>12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Söderhamn NÄRA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Nicklas Johansson</dc:creator>
  <cp:lastModifiedBy>Nicklas Johansson</cp:lastModifiedBy>
  <cp:revision>52</cp:revision>
  <cp:lastPrinted>2018-06-26T09:27:05Z</cp:lastPrinted>
  <dcterms:created xsi:type="dcterms:W3CDTF">2018-05-07T14:05:30Z</dcterms:created>
  <dcterms:modified xsi:type="dcterms:W3CDTF">2018-08-07T06:23:28Z</dcterms:modified>
</cp:coreProperties>
</file>